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9" r:id="rId2"/>
    <p:sldId id="260" r:id="rId3"/>
    <p:sldId id="258" r:id="rId4"/>
    <p:sldId id="269" r:id="rId5"/>
    <p:sldId id="290" r:id="rId6"/>
    <p:sldId id="291" r:id="rId7"/>
    <p:sldId id="292" r:id="rId8"/>
    <p:sldId id="293" r:id="rId9"/>
    <p:sldId id="294" r:id="rId10"/>
    <p:sldId id="272" r:id="rId11"/>
    <p:sldId id="270" r:id="rId12"/>
    <p:sldId id="295" r:id="rId13"/>
    <p:sldId id="296" r:id="rId14"/>
    <p:sldId id="298" r:id="rId15"/>
    <p:sldId id="297" r:id="rId16"/>
    <p:sldId id="299" r:id="rId17"/>
    <p:sldId id="273" r:id="rId18"/>
    <p:sldId id="271" r:id="rId19"/>
    <p:sldId id="300" r:id="rId20"/>
    <p:sldId id="301" r:id="rId21"/>
    <p:sldId id="302" r:id="rId22"/>
    <p:sldId id="274" r:id="rId23"/>
    <p:sldId id="328" r:id="rId24"/>
    <p:sldId id="257" r:id="rId25"/>
    <p:sldId id="276" r:id="rId26"/>
    <p:sldId id="275" r:id="rId27"/>
    <p:sldId id="303" r:id="rId28"/>
    <p:sldId id="304" r:id="rId29"/>
    <p:sldId id="305" r:id="rId30"/>
    <p:sldId id="324" r:id="rId31"/>
    <p:sldId id="306" r:id="rId32"/>
    <p:sldId id="261" r:id="rId33"/>
    <p:sldId id="277" r:id="rId34"/>
    <p:sldId id="307" r:id="rId35"/>
    <p:sldId id="325" r:id="rId36"/>
    <p:sldId id="326" r:id="rId37"/>
    <p:sldId id="327" r:id="rId38"/>
    <p:sldId id="308" r:id="rId39"/>
    <p:sldId id="309" r:id="rId40"/>
    <p:sldId id="310" r:id="rId41"/>
    <p:sldId id="311" r:id="rId42"/>
    <p:sldId id="278" r:id="rId43"/>
    <p:sldId id="262" r:id="rId44"/>
    <p:sldId id="263" r:id="rId45"/>
    <p:sldId id="264" r:id="rId46"/>
    <p:sldId id="279" r:id="rId47"/>
    <p:sldId id="312" r:id="rId48"/>
    <p:sldId id="313" r:id="rId49"/>
    <p:sldId id="281" r:id="rId50"/>
    <p:sldId id="280" r:id="rId51"/>
    <p:sldId id="314" r:id="rId52"/>
    <p:sldId id="315" r:id="rId53"/>
    <p:sldId id="316" r:id="rId54"/>
    <p:sldId id="282" r:id="rId55"/>
    <p:sldId id="265" r:id="rId56"/>
    <p:sldId id="266" r:id="rId57"/>
    <p:sldId id="267" r:id="rId58"/>
    <p:sldId id="283" r:id="rId59"/>
    <p:sldId id="317" r:id="rId60"/>
    <p:sldId id="318" r:id="rId61"/>
    <p:sldId id="319" r:id="rId62"/>
    <p:sldId id="286" r:id="rId63"/>
    <p:sldId id="284" r:id="rId64"/>
    <p:sldId id="320" r:id="rId65"/>
    <p:sldId id="321" r:id="rId66"/>
    <p:sldId id="322" r:id="rId67"/>
    <p:sldId id="323" r:id="rId68"/>
    <p:sldId id="287" r:id="rId69"/>
    <p:sldId id="285" r:id="rId70"/>
    <p:sldId id="289" r:id="rId71"/>
    <p:sldId id="288" r:id="rId72"/>
    <p:sldId id="329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9"/>
    <p:restoredTop sz="94686"/>
  </p:normalViewPr>
  <p:slideViewPr>
    <p:cSldViewPr snapToGrid="0" snapToObjects="1">
      <p:cViewPr varScale="1">
        <p:scale>
          <a:sx n="166" d="100"/>
          <a:sy n="166" d="100"/>
        </p:scale>
        <p:origin x="-12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printerSettings" Target="printerSettings/printerSettings1.bin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01EA936-18BB-7949-89B5-838D4F5F5172}" type="datetimeFigureOut">
              <a:rPr lang="en-US" smtClean="0"/>
              <a:t>30/11/20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54CBE86B-E4F2-8E4F-A3E5-DD25523839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  <p:sldLayoutId id="2147483724" r:id="rId19"/>
    <p:sldLayoutId id="2147483725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1494" y="1027877"/>
            <a:ext cx="6477000" cy="1914144"/>
          </a:xfrm>
        </p:spPr>
        <p:txBody>
          <a:bodyPr/>
          <a:lstStyle/>
          <a:p>
            <a:r>
              <a:rPr lang="en-US" dirty="0"/>
              <a:t>Losing yourself: How to be a Person without a 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496423"/>
            <a:ext cx="6477000" cy="2734297"/>
          </a:xfrm>
        </p:spPr>
        <p:txBody>
          <a:bodyPr/>
          <a:lstStyle/>
          <a:p>
            <a:r>
              <a:rPr lang="en-US" dirty="0"/>
              <a:t>Jay L Garfield</a:t>
            </a:r>
          </a:p>
          <a:p>
            <a:r>
              <a:rPr lang="en-US" dirty="0"/>
              <a:t>Smith College</a:t>
            </a:r>
          </a:p>
          <a:p>
            <a:r>
              <a:rPr lang="en-US" dirty="0"/>
              <a:t>Harvard Divinity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Central Institute of Higher Tibetan Studies</a:t>
            </a:r>
          </a:p>
          <a:p>
            <a:r>
              <a:rPr lang="en-US" dirty="0" smtClean="0"/>
              <a:t>University of Melbourne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1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Selves and Persons: Why You are a Person and not a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Who do you think you are? What a self is and why you think you have one</a:t>
            </a:r>
          </a:p>
          <a:p>
            <a:pPr>
              <a:buFont typeface="+mj-lt"/>
              <a:buAutoNum type="arabicPeriod"/>
            </a:pPr>
            <a:r>
              <a:rPr lang="en-US" dirty="0"/>
              <a:t>Why you have no self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are you? Recovering and Discovering the Person</a:t>
            </a:r>
          </a:p>
        </p:txBody>
      </p:sp>
    </p:spTree>
    <p:extLst>
      <p:ext uri="{BB962C8B-B14F-4D97-AF65-F5344CB8AC3E}">
        <p14:creationId xmlns:p14="http://schemas.microsoft.com/office/powerpoint/2010/main" val="397970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You Have No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Buddhist arguments</a:t>
            </a:r>
          </a:p>
          <a:p>
            <a:r>
              <a:rPr lang="en-US" dirty="0"/>
              <a:t>Humean arguments</a:t>
            </a:r>
          </a:p>
          <a:p>
            <a:r>
              <a:rPr lang="en-US" dirty="0"/>
              <a:t>The Self as an illusion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86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Buddhist arguments against the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50067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King Milinda’s Chariot</a:t>
            </a:r>
          </a:p>
          <a:p>
            <a:r>
              <a:rPr lang="en-US" dirty="0"/>
              <a:t>King Milinda’s Lamp</a:t>
            </a:r>
          </a:p>
          <a:p>
            <a:r>
              <a:rPr lang="en-US" dirty="0"/>
              <a:t>Candrakīrti’s Chariot</a:t>
            </a:r>
          </a:p>
          <a:p>
            <a:pPr lvl="1"/>
            <a:r>
              <a:rPr lang="en-US" dirty="0"/>
              <a:t>A lot </a:t>
            </a:r>
            <a:r>
              <a:rPr lang="en-US" i="1" dirty="0"/>
              <a:t>like </a:t>
            </a:r>
            <a:r>
              <a:rPr lang="en-US" dirty="0"/>
              <a:t>Milinda’s Chariot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broad </a:t>
            </a:r>
            <a:r>
              <a:rPr lang="en-US" dirty="0"/>
              <a:t>supervenience</a:t>
            </a:r>
          </a:p>
          <a:p>
            <a:r>
              <a:rPr lang="en-US" dirty="0"/>
              <a:t>Dollars and Sense</a:t>
            </a:r>
          </a:p>
          <a:p>
            <a:pPr lvl="1"/>
            <a:r>
              <a:rPr lang="en-US" dirty="0"/>
              <a:t>Dollars are real</a:t>
            </a:r>
          </a:p>
          <a:p>
            <a:pPr lvl="1"/>
            <a:r>
              <a:rPr lang="en-US" dirty="0"/>
              <a:t>But neither identical to nor different from their instances</a:t>
            </a:r>
          </a:p>
          <a:p>
            <a:pPr lvl="1"/>
            <a:r>
              <a:rPr lang="en-US" dirty="0"/>
              <a:t>And broadly supervenient</a:t>
            </a:r>
          </a:p>
          <a:p>
            <a:r>
              <a:rPr lang="en-US" dirty="0"/>
              <a:t>Some nasty consequences of the self illusion</a:t>
            </a:r>
          </a:p>
          <a:p>
            <a:pPr lvl="1"/>
            <a:r>
              <a:rPr lang="en-US" dirty="0"/>
              <a:t>Self-centeredness</a:t>
            </a:r>
          </a:p>
          <a:p>
            <a:pPr lvl="1"/>
            <a:r>
              <a:rPr lang="en-US" dirty="0"/>
              <a:t>Self-alienation</a:t>
            </a:r>
          </a:p>
          <a:p>
            <a:pPr lvl="1"/>
            <a:r>
              <a:rPr lang="en-US" dirty="0"/>
              <a:t>Illusion of independence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9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Humean arguments against the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76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some philosophers, who imagine that we are every moment intimately conscious of what we call our </a:t>
            </a:r>
            <a:r>
              <a:rPr lang="en-US" cap="small" dirty="0"/>
              <a:t>self</a:t>
            </a:r>
            <a:r>
              <a:rPr lang="en-US" dirty="0"/>
              <a:t>; that we feel its existence and its continuance in existence; and are certain… both of its perfect identity and simplicity. (1.4.6.1)</a:t>
            </a:r>
            <a:endParaRPr lang="en-SG" dirty="0"/>
          </a:p>
          <a:p>
            <a:pPr marL="0" indent="0">
              <a:buNone/>
            </a:pPr>
            <a:r>
              <a:rPr lang="en-US" dirty="0"/>
              <a:t>For my part, when I enter most intimately into what I call </a:t>
            </a:r>
            <a:r>
              <a:rPr lang="en-US" i="1" dirty="0"/>
              <a:t>myself, </a:t>
            </a:r>
            <a:r>
              <a:rPr lang="en-US" dirty="0"/>
              <a:t>I always stumble on some particular perception or other, of heat or cold, light or shade, love or hatred, pain or pleasure.  I never catch </a:t>
            </a:r>
            <a:r>
              <a:rPr lang="en-US" i="1" dirty="0"/>
              <a:t>myself </a:t>
            </a:r>
            <a:r>
              <a:rPr lang="en-US" dirty="0"/>
              <a:t>at any time without perception, and never can observe anything but the perception. (1.4.6.3)</a:t>
            </a:r>
            <a:r>
              <a:rPr lang="en-S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3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 on Hume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Church Analogy</a:t>
            </a:r>
          </a:p>
          <a:p>
            <a:r>
              <a:rPr lang="en-US" dirty="0"/>
              <a:t>Similarities to Candrakīrti</a:t>
            </a:r>
          </a:p>
          <a:p>
            <a:r>
              <a:rPr lang="en-US" dirty="0"/>
              <a:t>Differences from Candrakīrti</a:t>
            </a:r>
          </a:p>
          <a:p>
            <a:r>
              <a:rPr lang="en-US" dirty="0"/>
              <a:t>The snake and the elephant</a:t>
            </a:r>
          </a:p>
          <a:p>
            <a:r>
              <a:rPr lang="en-US" i="1" dirty="0"/>
              <a:t>Not nonexistence of the person</a:t>
            </a:r>
          </a:p>
        </p:txBody>
      </p:sp>
    </p:spTree>
    <p:extLst>
      <p:ext uri="{BB962C8B-B14F-4D97-AF65-F5344CB8AC3E}">
        <p14:creationId xmlns:p14="http://schemas.microsoft.com/office/powerpoint/2010/main" val="96581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Self as Illusion: What the Serpent is like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Outside of the world, neither body nor mind</a:t>
            </a:r>
          </a:p>
          <a:p>
            <a:r>
              <a:rPr lang="en-US" dirty="0"/>
              <a:t>Like the eye to the visual field</a:t>
            </a:r>
          </a:p>
          <a:p>
            <a:r>
              <a:rPr lang="en-US" dirty="0"/>
              <a:t>Continuing, conscious, free from causation, independent</a:t>
            </a:r>
          </a:p>
          <a:p>
            <a:r>
              <a:rPr lang="en-US" dirty="0"/>
              <a:t>What I </a:t>
            </a:r>
            <a:r>
              <a:rPr lang="en-US" i="1" dirty="0"/>
              <a:t>am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1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Self as Illusion: </a:t>
            </a:r>
            <a:br>
              <a:rPr lang="en-US" dirty="0"/>
            </a:br>
            <a:r>
              <a:rPr lang="en-US" dirty="0"/>
              <a:t>A Cascade of Illusions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illusion of subject-object duality</a:t>
            </a:r>
          </a:p>
          <a:p>
            <a:r>
              <a:rPr lang="en-US" dirty="0"/>
              <a:t>The illusion of immediacy</a:t>
            </a:r>
          </a:p>
          <a:p>
            <a:r>
              <a:rPr lang="en-US" dirty="0"/>
              <a:t>The illusion of agent causation</a:t>
            </a:r>
          </a:p>
          <a:p>
            <a:r>
              <a:rPr lang="en-US" dirty="0"/>
              <a:t>The illusion of unity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3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Selves and Persons: Why You are a Person and not a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Who do you think you are? What a self is and why you think you have one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Why you have no self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are you? Recovering and Discovering the Person</a:t>
            </a:r>
          </a:p>
        </p:txBody>
      </p:sp>
    </p:spTree>
    <p:extLst>
      <p:ext uri="{BB962C8B-B14F-4D97-AF65-F5344CB8AC3E}">
        <p14:creationId xmlns:p14="http://schemas.microsoft.com/office/powerpoint/2010/main" val="3597486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Persons </a:t>
            </a:r>
            <a:r>
              <a:rPr lang="en-US" dirty="0"/>
              <a:t>and </a:t>
            </a:r>
            <a:r>
              <a:rPr lang="en-US" i="1" dirty="0"/>
              <a:t>personae</a:t>
            </a:r>
          </a:p>
          <a:p>
            <a:r>
              <a:rPr lang="en-US" dirty="0"/>
              <a:t>Literary persons and living persons</a:t>
            </a:r>
          </a:p>
          <a:p>
            <a:r>
              <a:rPr lang="en-US" dirty="0"/>
              <a:t>Neither identical to nor different from</a:t>
            </a:r>
            <a:r>
              <a:rPr lang="mr-IN" dirty="0"/>
              <a:t>…</a:t>
            </a:r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315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Persons and </a:t>
            </a:r>
            <a:r>
              <a:rPr lang="en-US" i="1" dirty="0"/>
              <a:t>Personae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meaning of </a:t>
            </a:r>
            <a:r>
              <a:rPr lang="en-US" i="1" dirty="0"/>
              <a:t>person</a:t>
            </a:r>
            <a:r>
              <a:rPr lang="en-US" dirty="0"/>
              <a:t>.</a:t>
            </a:r>
          </a:p>
          <a:p>
            <a:r>
              <a:rPr lang="en-US" i="1" dirty="0"/>
              <a:t>ātman</a:t>
            </a:r>
            <a:r>
              <a:rPr lang="en-US" dirty="0"/>
              <a:t> and </a:t>
            </a:r>
            <a:r>
              <a:rPr lang="en-US" i="1" dirty="0"/>
              <a:t>pudgala</a:t>
            </a:r>
          </a:p>
          <a:p>
            <a:r>
              <a:rPr lang="en-US" dirty="0"/>
              <a:t>Players and roles</a:t>
            </a:r>
          </a:p>
        </p:txBody>
      </p:sp>
    </p:spTree>
    <p:extLst>
      <p:ext uri="{BB962C8B-B14F-4D97-AF65-F5344CB8AC3E}">
        <p14:creationId xmlns:p14="http://schemas.microsoft.com/office/powerpoint/2010/main" val="165767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Selves and Persons: Why you are a Person, not a Self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Self Strikes Back</a:t>
            </a:r>
          </a:p>
          <a:p>
            <a:pPr>
              <a:buFont typeface="+mj-lt"/>
              <a:buAutoNum type="arabicPeriod"/>
            </a:pPr>
            <a:r>
              <a:rPr lang="en-US" dirty="0"/>
              <a:t>Skillful Living and Ethics</a:t>
            </a:r>
          </a:p>
          <a:p>
            <a:pPr>
              <a:buFont typeface="+mj-lt"/>
              <a:buAutoNum type="arabicPeriod"/>
            </a:pPr>
            <a:r>
              <a:rPr lang="en-US" dirty="0"/>
              <a:t>Being a Person among Persons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5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Persons: Literary and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Fact </a:t>
            </a:r>
            <a:r>
              <a:rPr lang="en-US" dirty="0"/>
              <a:t>and </a:t>
            </a:r>
            <a:r>
              <a:rPr lang="en-US" i="1" dirty="0"/>
              <a:t>Fiction</a:t>
            </a:r>
            <a:endParaRPr lang="en-US" dirty="0"/>
          </a:p>
          <a:p>
            <a:r>
              <a:rPr lang="en-US" dirty="0"/>
              <a:t>Neither identical to nor different from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The Serpent and the Elephant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6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Neither Identical to </a:t>
            </a:r>
            <a:br>
              <a:rPr lang="en-US" dirty="0"/>
            </a:br>
            <a:r>
              <a:rPr lang="en-US" dirty="0"/>
              <a:t>nor Different from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14" y="1735138"/>
            <a:ext cx="8447315" cy="5238976"/>
          </a:xfrm>
        </p:spPr>
        <p:txBody>
          <a:bodyPr>
            <a:normAutofit/>
          </a:bodyPr>
          <a:lstStyle/>
          <a:p>
            <a:r>
              <a:rPr lang="en-US" dirty="0"/>
              <a:t>Just as the chariot is neither identical to nor different from its parts,</a:t>
            </a:r>
          </a:p>
          <a:p>
            <a:r>
              <a:rPr lang="en-US" dirty="0"/>
              <a:t>And just as a dollar is neither identical to nor different from its instance, and dependent on a huge context,</a:t>
            </a:r>
          </a:p>
          <a:p>
            <a:r>
              <a:rPr lang="en-US" dirty="0"/>
              <a:t>An actor is neither identical to nor different from a role, and a role requires an enormous context.</a:t>
            </a:r>
          </a:p>
          <a:p>
            <a:r>
              <a:rPr lang="en-US" dirty="0"/>
              <a:t>Just so, as persons, we are neither identical to nor different from our psychophysical instantiation, and our identity is dependent on an enormous context.</a:t>
            </a:r>
          </a:p>
          <a:p>
            <a:r>
              <a:rPr lang="en-US" dirty="0"/>
              <a:t>We are roles, not actors.  As real as roles, and as real as dollars. But no realer.</a:t>
            </a:r>
          </a:p>
        </p:txBody>
      </p:sp>
    </p:spTree>
    <p:extLst>
      <p:ext uri="{BB962C8B-B14F-4D97-AF65-F5344CB8AC3E}">
        <p14:creationId xmlns:p14="http://schemas.microsoft.com/office/powerpoint/2010/main" val="343642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Selves and Persons: Why You are a Person and not a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Who do you think you are? What a self is and why you think you have one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Why you have no self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What are you? Recovering and Discovering the Person</a:t>
            </a:r>
          </a:p>
        </p:txBody>
      </p:sp>
    </p:spTree>
    <p:extLst>
      <p:ext uri="{BB962C8B-B14F-4D97-AF65-F5344CB8AC3E}">
        <p14:creationId xmlns:p14="http://schemas.microsoft.com/office/powerpoint/2010/main" val="126159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1494" y="1027877"/>
            <a:ext cx="6477000" cy="1914144"/>
          </a:xfrm>
        </p:spPr>
        <p:txBody>
          <a:bodyPr/>
          <a:lstStyle/>
          <a:p>
            <a:r>
              <a:rPr lang="en-US" dirty="0"/>
              <a:t>Losing yourself: How to be a Person without a 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496423"/>
            <a:ext cx="6477000" cy="2734297"/>
          </a:xfrm>
        </p:spPr>
        <p:txBody>
          <a:bodyPr/>
          <a:lstStyle/>
          <a:p>
            <a:r>
              <a:rPr lang="en-US" dirty="0"/>
              <a:t>Jay L Garfield</a:t>
            </a:r>
          </a:p>
          <a:p>
            <a:r>
              <a:rPr lang="en-US" dirty="0"/>
              <a:t>Smith College</a:t>
            </a:r>
          </a:p>
          <a:p>
            <a:r>
              <a:rPr lang="en-US" dirty="0"/>
              <a:t>Harvard Divinity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Central Institute of Higher Tibetan Studies</a:t>
            </a:r>
          </a:p>
          <a:p>
            <a:r>
              <a:rPr lang="en-US" dirty="0" smtClean="0"/>
              <a:t>University of Melbourne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79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Selves and Persons: Why you are a Person, not a Self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Self Strikes Back</a:t>
            </a:r>
          </a:p>
          <a:p>
            <a:pPr>
              <a:buFont typeface="+mj-lt"/>
              <a:buAutoNum type="arabicPeriod"/>
            </a:pPr>
            <a:r>
              <a:rPr lang="en-US" dirty="0"/>
              <a:t>Skillful Living and Ethics</a:t>
            </a:r>
          </a:p>
          <a:p>
            <a:pPr>
              <a:buFont typeface="+mj-lt"/>
              <a:buAutoNum type="arabicPeriod"/>
            </a:pPr>
            <a:r>
              <a:rPr lang="en-US" dirty="0"/>
              <a:t>Being a Person among Persons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6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Self Strikes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The Transcendent Self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Minimal Self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26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Transcendent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Uddyotakara and Descartes: the self and consciousness</a:t>
            </a:r>
          </a:p>
          <a:p>
            <a:r>
              <a:rPr lang="en-US" dirty="0"/>
              <a:t>Transcendental arguments</a:t>
            </a:r>
          </a:p>
          <a:p>
            <a:r>
              <a:rPr lang="en-US" dirty="0"/>
              <a:t>Arguments from Synchronic Identity</a:t>
            </a:r>
          </a:p>
          <a:p>
            <a:r>
              <a:rPr lang="en-US" dirty="0"/>
              <a:t>Arguments from Diachronic Identity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24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Uddyotakara and Descartes: The Self and Consciousness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Cogito</a:t>
            </a:r>
            <a:endParaRPr lang="en-US" dirty="0"/>
          </a:p>
          <a:p>
            <a:r>
              <a:rPr lang="en-US" dirty="0"/>
              <a:t>That it requires that we are substances</a:t>
            </a:r>
          </a:p>
          <a:p>
            <a:r>
              <a:rPr lang="en-US" dirty="0"/>
              <a:t>And that makes no sense.</a:t>
            </a:r>
          </a:p>
          <a:p>
            <a:r>
              <a:rPr lang="en-US" dirty="0"/>
              <a:t>And it does not get us to continuity or to unity.</a:t>
            </a:r>
          </a:p>
        </p:txBody>
      </p:sp>
    </p:spTree>
    <p:extLst>
      <p:ext uri="{BB962C8B-B14F-4D97-AF65-F5344CB8AC3E}">
        <p14:creationId xmlns:p14="http://schemas.microsoft.com/office/powerpoint/2010/main" val="12462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Transcendental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transcendental argument takes for granted the existence of something, and then asks:</a:t>
            </a:r>
          </a:p>
          <a:p>
            <a:r>
              <a:rPr lang="en-US" dirty="0"/>
              <a:t>What are the necessary conditions for that thing to exist, or to be possible?</a:t>
            </a:r>
          </a:p>
          <a:p>
            <a:r>
              <a:rPr lang="en-US" dirty="0"/>
              <a:t>Example: the Argument from Design</a:t>
            </a:r>
          </a:p>
          <a:p>
            <a:r>
              <a:rPr lang="en-US" dirty="0"/>
              <a:t>Two parts to any such argument: </a:t>
            </a:r>
          </a:p>
          <a:p>
            <a:pPr lvl="1"/>
            <a:r>
              <a:rPr lang="en-US" dirty="0"/>
              <a:t>the Premise (that something of some kind exists)</a:t>
            </a:r>
          </a:p>
          <a:p>
            <a:pPr lvl="1"/>
            <a:r>
              <a:rPr lang="en-US" dirty="0"/>
              <a:t>The inference (to its necessary condition)</a:t>
            </a:r>
          </a:p>
        </p:txBody>
      </p:sp>
    </p:spTree>
    <p:extLst>
      <p:ext uri="{BB962C8B-B14F-4D97-AF65-F5344CB8AC3E}">
        <p14:creationId xmlns:p14="http://schemas.microsoft.com/office/powerpoint/2010/main" val="274770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from </a:t>
            </a:r>
            <a:br>
              <a:rPr lang="en-US" dirty="0"/>
            </a:br>
            <a:r>
              <a:rPr lang="en-US" dirty="0"/>
              <a:t>Synchronic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premise: the unity of consciousness and the unity of the object</a:t>
            </a:r>
          </a:p>
          <a:p>
            <a:r>
              <a:rPr lang="en-US" dirty="0"/>
              <a:t>The inference: only a self could bind the properties of the object into a unity; only a self could account for the unity of our conscious experience.</a:t>
            </a:r>
          </a:p>
          <a:p>
            <a:r>
              <a:rPr lang="en-US" dirty="0"/>
              <a:t>And the unity of consciousness could only even be </a:t>
            </a:r>
            <a:r>
              <a:rPr lang="en-US" i="1" dirty="0"/>
              <a:t>apparent </a:t>
            </a:r>
            <a:r>
              <a:rPr lang="en-US" dirty="0"/>
              <a:t>if it is also </a:t>
            </a:r>
            <a:r>
              <a:rPr lang="en-US" i="1" dirty="0"/>
              <a:t>real.</a:t>
            </a:r>
            <a:endParaRPr lang="en-US" dirty="0"/>
          </a:p>
          <a:p>
            <a:r>
              <a:rPr lang="en-US" dirty="0"/>
              <a:t>And this requires a </a:t>
            </a:r>
            <a:r>
              <a:rPr lang="en-US" i="1" dirty="0"/>
              <a:t>transcendental self, </a:t>
            </a:r>
            <a:r>
              <a:rPr lang="en-US" dirty="0"/>
              <a:t>since any empirical self would be one more object. This is the serpent.</a:t>
            </a:r>
          </a:p>
        </p:txBody>
      </p:sp>
    </p:spTree>
    <p:extLst>
      <p:ext uri="{BB962C8B-B14F-4D97-AF65-F5344CB8AC3E}">
        <p14:creationId xmlns:p14="http://schemas.microsoft.com/office/powerpoint/2010/main" val="126386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Selves and Persons: Why You are a Person and not a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Who do you think you are? What a self is and why you think you have one</a:t>
            </a:r>
          </a:p>
          <a:p>
            <a:pPr>
              <a:buFont typeface="+mj-lt"/>
              <a:buAutoNum type="arabicPeriod"/>
            </a:pPr>
            <a:r>
              <a:rPr lang="en-US" dirty="0"/>
              <a:t>Why you have no self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are you? Recovering and Discovering the Person</a:t>
            </a:r>
          </a:p>
        </p:txBody>
      </p:sp>
    </p:spTree>
    <p:extLst>
      <p:ext uri="{BB962C8B-B14F-4D97-AF65-F5344CB8AC3E}">
        <p14:creationId xmlns:p14="http://schemas.microsoft.com/office/powerpoint/2010/main" val="287144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86" y="503238"/>
            <a:ext cx="8955313" cy="868362"/>
          </a:xfrm>
        </p:spPr>
        <p:txBody>
          <a:bodyPr/>
          <a:lstStyle/>
          <a:p>
            <a:r>
              <a:rPr lang="en-US" dirty="0"/>
              <a:t>What is wrong with these arguments?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note that the conclusion is that we exist outside of space and time, and outside of self-knowledge.</a:t>
            </a:r>
          </a:p>
          <a:p>
            <a:r>
              <a:rPr lang="en-US" dirty="0"/>
              <a:t>Then, note that the premise of each could well be wrong: apparent unity is not real unity.</a:t>
            </a:r>
          </a:p>
          <a:p>
            <a:r>
              <a:rPr lang="en-US" dirty="0"/>
              <a:t>Then, note that the inference is weak as well: complex agents can construct unified, or apparently unified results.</a:t>
            </a:r>
          </a:p>
        </p:txBody>
      </p:sp>
    </p:spTree>
    <p:extLst>
      <p:ext uri="{BB962C8B-B14F-4D97-AF65-F5344CB8AC3E}">
        <p14:creationId xmlns:p14="http://schemas.microsoft.com/office/powerpoint/2010/main" val="340294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from </a:t>
            </a:r>
            <a:br>
              <a:rPr lang="en-US" dirty="0"/>
            </a:br>
            <a:r>
              <a:rPr lang="en-US" dirty="0"/>
              <a:t>Diachronic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premise: we remember the past and anticipate the future.</a:t>
            </a:r>
          </a:p>
          <a:p>
            <a:r>
              <a:rPr lang="en-US" dirty="0"/>
              <a:t>The inference: only a self could exist through time to explain that.</a:t>
            </a:r>
          </a:p>
          <a:p>
            <a:r>
              <a:rPr lang="en-US" dirty="0"/>
              <a:t>The problem: corporate or institutional memory and anticipation is possible.</a:t>
            </a:r>
          </a:p>
          <a:p>
            <a:r>
              <a:rPr lang="en-US" dirty="0"/>
              <a:t>So, there is no reason to posit the unitary or enduring self to explain the temporality of experience.</a:t>
            </a:r>
          </a:p>
        </p:txBody>
      </p:sp>
    </p:spTree>
    <p:extLst>
      <p:ext uri="{BB962C8B-B14F-4D97-AF65-F5344CB8AC3E}">
        <p14:creationId xmlns:p14="http://schemas.microsoft.com/office/powerpoint/2010/main" val="9420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Self Strikes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The Transcendent Self</a:t>
            </a:r>
          </a:p>
          <a:p>
            <a:pPr>
              <a:buFont typeface="+mj-lt"/>
              <a:buAutoNum type="arabicPeriod"/>
            </a:pPr>
            <a:r>
              <a:rPr lang="en-US" dirty="0"/>
              <a:t>The Minimal Self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689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Minimal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Reflexive Awareness</a:t>
            </a:r>
          </a:p>
          <a:p>
            <a:r>
              <a:rPr lang="en-US" dirty="0"/>
              <a:t>Minimal Selves and </a:t>
            </a:r>
            <a:r>
              <a:rPr lang="en-US" i="1" dirty="0"/>
              <a:t>For-Me-Ness</a:t>
            </a:r>
          </a:p>
          <a:p>
            <a:r>
              <a:rPr lang="en-US" dirty="0"/>
              <a:t>Non-transitive self-consciousness</a:t>
            </a:r>
          </a:p>
          <a:p>
            <a:r>
              <a:rPr lang="en-US" dirty="0"/>
              <a:t>Pre-reflective self-awareness</a:t>
            </a:r>
          </a:p>
          <a:p>
            <a:r>
              <a:rPr lang="en-US" dirty="0"/>
              <a:t>Narrative selves</a:t>
            </a:r>
          </a:p>
        </p:txBody>
      </p:sp>
    </p:spTree>
    <p:extLst>
      <p:ext uri="{BB962C8B-B14F-4D97-AF65-F5344CB8AC3E}">
        <p14:creationId xmlns:p14="http://schemas.microsoft.com/office/powerpoint/2010/main" val="330233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Reflexive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 propose to take the unchallengeable, ontologically non-committal notion of the subject of experience in a minimal or ‘thin’ way. … I mean the subject considered specifically as something ‘inner’, something mental, the ‘self’, if you like, the inner “locus” of consciousness considered just as such. (Galen Strawson 2011: 276)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608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Strawson,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06286"/>
            <a:ext cx="7466013" cy="5297714"/>
          </a:xfrm>
        </p:spPr>
        <p:txBody>
          <a:bodyPr>
            <a:normAutofit fontScale="92500"/>
          </a:bodyPr>
          <a:lstStyle/>
          <a:p>
            <a:r>
              <a:rPr lang="en-US" dirty="0"/>
              <a:t>[P1] Awareness is (necessarily) a property of a subject of awareness.</a:t>
            </a:r>
            <a:endParaRPr lang="en-SG" dirty="0"/>
          </a:p>
          <a:p>
            <a:r>
              <a:rPr lang="en-US" dirty="0"/>
              <a:t>[P2] Awareness of a property of </a:t>
            </a:r>
            <a:r>
              <a:rPr lang="en-US" i="1" dirty="0"/>
              <a:t>x </a:t>
            </a:r>
            <a:r>
              <a:rPr lang="en-US" dirty="0"/>
              <a:t>is </a:t>
            </a:r>
            <a:r>
              <a:rPr lang="en-US" i="1" dirty="0"/>
              <a:t>ispo facto </a:t>
            </a:r>
            <a:r>
              <a:rPr lang="en-US" dirty="0"/>
              <a:t>awareness of </a:t>
            </a:r>
            <a:r>
              <a:rPr lang="en-US" i="1" dirty="0"/>
              <a:t>x.</a:t>
            </a:r>
            <a:endParaRPr lang="en-SG" dirty="0"/>
          </a:p>
          <a:p>
            <a:r>
              <a:rPr lang="en-US" dirty="0"/>
              <a:t>[P1] and [P2] entail</a:t>
            </a:r>
            <a:endParaRPr lang="en-SG" dirty="0"/>
          </a:p>
          <a:p>
            <a:r>
              <a:rPr lang="en-US" dirty="0"/>
              <a:t>[3] Any awareness, A1, of any awareness, A2 entails awareness of the subject of A2.</a:t>
            </a:r>
            <a:endParaRPr lang="en-SG" dirty="0"/>
          </a:p>
          <a:p>
            <a:r>
              <a:rPr lang="en-US" dirty="0"/>
              <a:t>And we can get [2] = USA from [3] if we add</a:t>
            </a:r>
            <a:endParaRPr lang="en-SG" dirty="0"/>
          </a:p>
          <a:p>
            <a:r>
              <a:rPr lang="en-US" dirty="0"/>
              <a:t>[4] All awareness involves awareness of awareness</a:t>
            </a:r>
            <a:endParaRPr lang="en-SG" dirty="0"/>
          </a:p>
          <a:p>
            <a:r>
              <a:rPr lang="en-US" dirty="0"/>
              <a:t>or rather (the key premise):</a:t>
            </a:r>
            <a:endParaRPr lang="en-SG" dirty="0"/>
          </a:p>
          <a:p>
            <a:r>
              <a:rPr lang="en-US" dirty="0"/>
              <a:t>[5] All awareness involves awareness of itself.  (</a:t>
            </a:r>
            <a:r>
              <a:rPr lang="en-US" i="1" dirty="0"/>
              <a:t>Ibid., </a:t>
            </a:r>
            <a:r>
              <a:rPr lang="en-US" dirty="0"/>
              <a:t>279-280)</a:t>
            </a:r>
            <a:r>
              <a:rPr lang="en-S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03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what is wrong with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86" y="1735138"/>
            <a:ext cx="8933543" cy="49559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[P1] Awareness is (necessarily) a property of a subject of awareness.</a:t>
            </a:r>
          </a:p>
          <a:p>
            <a:pPr marL="0" indent="0">
              <a:buNone/>
            </a:pPr>
            <a:r>
              <a:rPr lang="en-SG" dirty="0">
                <a:solidFill>
                  <a:srgbClr val="3366FF"/>
                </a:solidFill>
              </a:rPr>
              <a:t>FALSE AND QUESTION-BEGGING</a:t>
            </a:r>
            <a:r>
              <a:rPr lang="en-US" dirty="0">
                <a:solidFill>
                  <a:srgbClr val="3366FF"/>
                </a:solidFill>
              </a:rPr>
              <a:t>—</a:t>
            </a:r>
            <a:r>
              <a:rPr lang="en-SG" dirty="0">
                <a:solidFill>
                  <a:srgbClr val="3366FF"/>
                </a:solidFill>
              </a:rPr>
              <a:t>presumes that illusion is reality	</a:t>
            </a: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[P2] Awareness of a property of </a:t>
            </a:r>
            <a:r>
              <a:rPr lang="en-US" i="1" dirty="0">
                <a:solidFill>
                  <a:srgbClr val="3366FF"/>
                </a:solidFill>
              </a:rPr>
              <a:t>x </a:t>
            </a:r>
            <a:r>
              <a:rPr lang="en-US" dirty="0">
                <a:solidFill>
                  <a:srgbClr val="3366FF"/>
                </a:solidFill>
              </a:rPr>
              <a:t>is </a:t>
            </a:r>
            <a:r>
              <a:rPr lang="en-US" i="1" dirty="0">
                <a:solidFill>
                  <a:srgbClr val="3366FF"/>
                </a:solidFill>
              </a:rPr>
              <a:t>ispo facto </a:t>
            </a:r>
            <a:r>
              <a:rPr lang="en-US" dirty="0">
                <a:solidFill>
                  <a:srgbClr val="3366FF"/>
                </a:solidFill>
              </a:rPr>
              <a:t>awareness of </a:t>
            </a:r>
            <a:r>
              <a:rPr lang="en-US" i="1" dirty="0">
                <a:solidFill>
                  <a:srgbClr val="3366FF"/>
                </a:solidFill>
              </a:rPr>
              <a:t>x.</a:t>
            </a:r>
          </a:p>
          <a:p>
            <a:pPr marL="0" indent="0">
              <a:buNone/>
            </a:pPr>
            <a:r>
              <a:rPr lang="en-SG" dirty="0">
                <a:solidFill>
                  <a:srgbClr val="3366FF"/>
                </a:solidFill>
              </a:rPr>
              <a:t>CLEARLY FALSE</a:t>
            </a:r>
          </a:p>
          <a:p>
            <a:pPr marL="0" indent="0">
              <a:buNone/>
            </a:pPr>
            <a:r>
              <a:rPr lang="en-US" dirty="0"/>
              <a:t>[P1] and [P2] entail</a:t>
            </a:r>
            <a:endParaRPr lang="en-SG" dirty="0"/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[3] Any awareness, A1, of any awareness, A2 entails awareness of the subject of A2.</a:t>
            </a: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HIGHLY IMPLAUSIBLE</a:t>
            </a:r>
            <a:endParaRPr lang="en-SG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/>
              <a:t>And we can get [2] = USA from [3] if we add</a:t>
            </a:r>
            <a:endParaRPr lang="en-SG" dirty="0"/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[4] All awareness involves awareness of awareness</a:t>
            </a:r>
            <a:endParaRPr lang="en-SG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or rather (the key premise):</a:t>
            </a:r>
            <a:endParaRPr lang="en-SG" dirty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3366FF"/>
                </a:solidFill>
              </a:rPr>
              <a:t>[5] All awareness involves awareness of itself.  (</a:t>
            </a:r>
            <a:r>
              <a:rPr lang="en-US" i="1" dirty="0">
                <a:solidFill>
                  <a:srgbClr val="3366FF"/>
                </a:solidFill>
              </a:rPr>
              <a:t>Ibid., </a:t>
            </a:r>
            <a:r>
              <a:rPr lang="en-US" dirty="0">
                <a:solidFill>
                  <a:srgbClr val="3366FF"/>
                </a:solidFill>
              </a:rPr>
              <a:t>279-280)</a:t>
            </a:r>
            <a:r>
              <a:rPr lang="en-SG" dirty="0">
                <a:solidFill>
                  <a:srgbClr val="3366FF"/>
                </a:solidFill>
              </a:rPr>
              <a:t> </a:t>
            </a:r>
          </a:p>
          <a:p>
            <a:pPr marL="0" indent="0">
              <a:buNone/>
            </a:pPr>
            <a:r>
              <a:rPr lang="en-SG" dirty="0">
                <a:solidFill>
                  <a:srgbClr val="3366FF"/>
                </a:solidFill>
              </a:rPr>
              <a:t>BOTH OBVIOULSY FALSE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57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why is this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075B551-6C88-BC42-A9A5-9C750D733C05}"/>
              </a:ext>
            </a:extLst>
          </p:cNvPr>
          <p:cNvSpPr txBox="1"/>
          <p:nvPr/>
        </p:nvSpPr>
        <p:spPr>
          <a:xfrm>
            <a:off x="9636369" y="2989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71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7" y="503238"/>
            <a:ext cx="8142513" cy="868362"/>
          </a:xfrm>
        </p:spPr>
        <p:txBody>
          <a:bodyPr/>
          <a:lstStyle/>
          <a:p>
            <a:r>
              <a:rPr lang="en-US" dirty="0"/>
              <a:t>Minimal Selves and </a:t>
            </a:r>
            <a:r>
              <a:rPr lang="en-US" i="1" dirty="0"/>
              <a:t>For-Me-Ness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65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971" y="503238"/>
            <a:ext cx="8505371" cy="868362"/>
          </a:xfrm>
        </p:spPr>
        <p:txBody>
          <a:bodyPr/>
          <a:lstStyle/>
          <a:p>
            <a:r>
              <a:rPr lang="en-US" dirty="0"/>
              <a:t>Non-transitive Self-Consciousness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 you Think You 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Snakes and elephants</a:t>
            </a:r>
          </a:p>
          <a:p>
            <a:r>
              <a:rPr lang="en-US" dirty="0"/>
              <a:t>ātman, self, and soul</a:t>
            </a:r>
          </a:p>
          <a:p>
            <a:r>
              <a:rPr lang="en-US" dirty="0"/>
              <a:t>My favorite illusion</a:t>
            </a:r>
          </a:p>
          <a:p>
            <a:r>
              <a:rPr lang="en-US" dirty="0"/>
              <a:t>You </a:t>
            </a:r>
            <a:r>
              <a:rPr lang="en-US" i="1" dirty="0"/>
              <a:t>do </a:t>
            </a:r>
            <a:r>
              <a:rPr lang="en-US" dirty="0"/>
              <a:t>think you have a self!</a:t>
            </a:r>
          </a:p>
          <a:p>
            <a:r>
              <a:rPr lang="en-US" i="1" dirty="0"/>
              <a:t>Why </a:t>
            </a:r>
            <a:r>
              <a:rPr lang="en-US" dirty="0"/>
              <a:t>you think you have a self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4153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Pre-Reflective Self-Awareness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2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Narrative 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15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Self Strikes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The Transcendent Self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The Minimal Self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80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Losing yourself: How to be a Person without a 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Jay L Garfield</a:t>
            </a:r>
          </a:p>
          <a:p>
            <a:r>
              <a:rPr lang="en-US" dirty="0"/>
              <a:t>Smith College</a:t>
            </a:r>
          </a:p>
          <a:p>
            <a:r>
              <a:rPr lang="en-US" dirty="0"/>
              <a:t>Harvard Divinity School</a:t>
            </a:r>
          </a:p>
        </p:txBody>
      </p:sp>
    </p:spTree>
    <p:extLst>
      <p:ext uri="{BB962C8B-B14F-4D97-AF65-F5344CB8AC3E}">
        <p14:creationId xmlns:p14="http://schemas.microsoft.com/office/powerpoint/2010/main" val="26308143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Selves and Persons: Why you are a Person, not a Self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The Self Strikes Back</a:t>
            </a:r>
          </a:p>
          <a:p>
            <a:pPr>
              <a:buFont typeface="+mj-lt"/>
              <a:buAutoNum type="arabicPeriod"/>
            </a:pPr>
            <a:r>
              <a:rPr lang="en-US" dirty="0"/>
              <a:t>Skillful Living and Ethics</a:t>
            </a:r>
          </a:p>
          <a:p>
            <a:pPr>
              <a:buFont typeface="+mj-lt"/>
              <a:buAutoNum type="arabicPeriod"/>
            </a:pPr>
            <a:r>
              <a:rPr lang="en-US" dirty="0"/>
              <a:t>Being a Person among Persons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872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Skillful Living and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Immersion: Selfless Spontaneity and Skillful Living</a:t>
            </a:r>
          </a:p>
          <a:p>
            <a:pPr>
              <a:buFont typeface="+mj-lt"/>
              <a:buAutoNum type="arabicPeriod"/>
            </a:pPr>
            <a:r>
              <a:rPr lang="en-US" dirty="0"/>
              <a:t>Ethics: Abandoning the Self to Abandon Egoism</a:t>
            </a:r>
          </a:p>
        </p:txBody>
      </p:sp>
    </p:spTree>
    <p:extLst>
      <p:ext uri="{BB962C8B-B14F-4D97-AF65-F5344CB8AC3E}">
        <p14:creationId xmlns:p14="http://schemas.microsoft.com/office/powerpoint/2010/main" val="31500580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503238"/>
            <a:ext cx="8207829" cy="868362"/>
          </a:xfrm>
        </p:spPr>
        <p:txBody>
          <a:bodyPr/>
          <a:lstStyle/>
          <a:p>
            <a:r>
              <a:rPr lang="en-US" dirty="0"/>
              <a:t>Immersion: Selfless Spontaneity and Skillful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Butchers and Surgeons</a:t>
            </a:r>
          </a:p>
          <a:p>
            <a:r>
              <a:rPr lang="en-US" dirty="0"/>
              <a:t>Zen and Phenomenology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191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Butchers and Surgeons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765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Zen and Phenomenology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676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Skillful Living and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Immersion: Selfless Spontaneity and Skillful Living</a:t>
            </a:r>
          </a:p>
          <a:p>
            <a:pPr>
              <a:buFont typeface="+mj-lt"/>
              <a:buAutoNum type="arabicPeriod"/>
            </a:pPr>
            <a:r>
              <a:rPr lang="en-US" dirty="0"/>
              <a:t>Ethics: Abandoning the Self to Abandon Egoism</a:t>
            </a:r>
          </a:p>
        </p:txBody>
      </p:sp>
    </p:spTree>
    <p:extLst>
      <p:ext uri="{BB962C8B-B14F-4D97-AF65-F5344CB8AC3E}">
        <p14:creationId xmlns:p14="http://schemas.microsoft.com/office/powerpoint/2010/main" val="206679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Snakes and Elephants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Candrakīrti’s Parable</a:t>
            </a:r>
          </a:p>
          <a:p>
            <a:r>
              <a:rPr lang="en-US" dirty="0"/>
              <a:t>The moral of the story</a:t>
            </a:r>
          </a:p>
          <a:p>
            <a:r>
              <a:rPr lang="en-US" dirty="0"/>
              <a:t>What is the snake?</a:t>
            </a:r>
          </a:p>
          <a:p>
            <a:pPr lvl="1"/>
            <a:r>
              <a:rPr lang="en-US" dirty="0"/>
              <a:t>The snake is the ātman, the subject, witness, and agent</a:t>
            </a:r>
          </a:p>
          <a:p>
            <a:pPr lvl="1"/>
            <a:r>
              <a:rPr lang="en-US" dirty="0"/>
              <a:t>It is not the body or mind, but that which owns them</a:t>
            </a:r>
          </a:p>
          <a:p>
            <a:r>
              <a:rPr lang="en-US" dirty="0"/>
              <a:t>And what is the elephant?</a:t>
            </a:r>
          </a:p>
          <a:p>
            <a:pPr lvl="1"/>
            <a:r>
              <a:rPr lang="en-US" dirty="0"/>
              <a:t>The elephant is </a:t>
            </a:r>
            <a:r>
              <a:rPr lang="en-US" dirty="0" smtClean="0"/>
              <a:t>the identification of the self with one </a:t>
            </a:r>
            <a:r>
              <a:rPr lang="en-US" dirty="0"/>
              <a:t>any of the psychophysical constituents</a:t>
            </a:r>
          </a:p>
          <a:p>
            <a:pPr lvl="1"/>
            <a:r>
              <a:rPr lang="en-US" dirty="0"/>
              <a:t>Or, the conventional person</a:t>
            </a:r>
          </a:p>
        </p:txBody>
      </p:sp>
    </p:spTree>
    <p:extLst>
      <p:ext uri="{BB962C8B-B14F-4D97-AF65-F5344CB8AC3E}">
        <p14:creationId xmlns:p14="http://schemas.microsoft.com/office/powerpoint/2010/main" val="290214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Ethics: Abandoning the Self </a:t>
            </a:r>
            <a:br>
              <a:rPr lang="en-US" dirty="0"/>
            </a:br>
            <a:r>
              <a:rPr lang="en-US" dirty="0"/>
              <a:t>to Abandon Egoism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Moral Egoism</a:t>
            </a:r>
          </a:p>
          <a:p>
            <a:r>
              <a:rPr lang="en-US" dirty="0"/>
              <a:t>A Selfless landscape: the </a:t>
            </a:r>
            <a:r>
              <a:rPr lang="en-US" i="1" dirty="0"/>
              <a:t>brahmavihāras</a:t>
            </a:r>
          </a:p>
          <a:p>
            <a:r>
              <a:rPr lang="en-US" dirty="0"/>
              <a:t>Selfless agency: Śāntideva’s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640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Egoism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Self-less Landscape:</a:t>
            </a:r>
            <a:br>
              <a:rPr lang="en-US" dirty="0"/>
            </a:br>
            <a:r>
              <a:rPr lang="en-US" dirty="0"/>
              <a:t>The Brahmavihāras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725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Selfless Agency: Śāntideva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08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Skillful Living and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Immersion: Selfless Spontaneity and Skillful Living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Ethics: Abandoning the Self to Abandon Egoism</a:t>
            </a:r>
          </a:p>
        </p:txBody>
      </p:sp>
    </p:spTree>
    <p:extLst>
      <p:ext uri="{BB962C8B-B14F-4D97-AF65-F5344CB8AC3E}">
        <p14:creationId xmlns:p14="http://schemas.microsoft.com/office/powerpoint/2010/main" val="23578202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Losing yourself: How to be a Person without a 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Jay L Garfield</a:t>
            </a:r>
          </a:p>
          <a:p>
            <a:r>
              <a:rPr lang="en-US" dirty="0"/>
              <a:t>Smith College</a:t>
            </a:r>
          </a:p>
          <a:p>
            <a:r>
              <a:rPr lang="en-US" dirty="0"/>
              <a:t>Harvard Divinity School</a:t>
            </a:r>
          </a:p>
        </p:txBody>
      </p:sp>
    </p:spTree>
    <p:extLst>
      <p:ext uri="{BB962C8B-B14F-4D97-AF65-F5344CB8AC3E}">
        <p14:creationId xmlns:p14="http://schemas.microsoft.com/office/powerpoint/2010/main" val="33633935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Selves and Persons: Why you are a Person, not a Self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The Self Strikes Back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Skillful Living and Ethics</a:t>
            </a:r>
          </a:p>
          <a:p>
            <a:pPr>
              <a:buFont typeface="+mj-lt"/>
              <a:buAutoNum type="arabicPeriod"/>
            </a:pPr>
            <a:r>
              <a:rPr lang="en-US" dirty="0"/>
              <a:t>Being a Person among Persons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531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29" y="503238"/>
            <a:ext cx="7990113" cy="868362"/>
          </a:xfrm>
        </p:spPr>
        <p:txBody>
          <a:bodyPr/>
          <a:lstStyle/>
          <a:p>
            <a:r>
              <a:rPr lang="en-US" dirty="0"/>
              <a:t>Being a Person Among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Affirmation: Becoming and Being a Person Among Persons</a:t>
            </a:r>
          </a:p>
          <a:p>
            <a:pPr>
              <a:buFont typeface="+mj-lt"/>
              <a:buAutoNum type="arabicPeriod"/>
            </a:pPr>
            <a:r>
              <a:rPr lang="en-US" dirty="0"/>
              <a:t>Being in the World: Embedded, Embodied, Enacting our Personhood</a:t>
            </a:r>
          </a:p>
          <a:p>
            <a:pPr>
              <a:buFont typeface="+mj-lt"/>
              <a:buAutoNum type="arabicPeriod"/>
            </a:pPr>
            <a:r>
              <a:rPr lang="en-US" dirty="0"/>
              <a:t>Getting Over Yourself</a:t>
            </a:r>
          </a:p>
        </p:txBody>
      </p:sp>
    </p:spTree>
    <p:extLst>
      <p:ext uri="{BB962C8B-B14F-4D97-AF65-F5344CB8AC3E}">
        <p14:creationId xmlns:p14="http://schemas.microsoft.com/office/powerpoint/2010/main" val="25949127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6" y="503238"/>
            <a:ext cx="8505371" cy="868362"/>
          </a:xfrm>
        </p:spPr>
        <p:txBody>
          <a:bodyPr/>
          <a:lstStyle/>
          <a:p>
            <a:r>
              <a:rPr lang="en-US" dirty="0"/>
              <a:t>Affirmation: Becoming and Being a Person Among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 and Fiction</a:t>
            </a:r>
          </a:p>
          <a:p>
            <a:r>
              <a:rPr lang="en-US" dirty="0"/>
              <a:t>Levels of Reality</a:t>
            </a:r>
          </a:p>
          <a:p>
            <a:r>
              <a:rPr lang="en-US" dirty="0"/>
              <a:t>Becoming Persons: A developmental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093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and Fiction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62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Ātman</a:t>
            </a:r>
            <a:r>
              <a:rPr lang="en-US" dirty="0"/>
              <a:t>, Self, and Soul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4" y="1371600"/>
            <a:ext cx="7828870" cy="5435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How the ātman is conceived in orthodox Indian philosophy</a:t>
            </a:r>
          </a:p>
          <a:p>
            <a:pPr lvl="1"/>
            <a:r>
              <a:rPr lang="en-US" dirty="0"/>
              <a:t>Witness, agent, and enjoyer</a:t>
            </a:r>
          </a:p>
          <a:p>
            <a:pPr lvl="1"/>
            <a:r>
              <a:rPr lang="en-US" dirty="0"/>
              <a:t>Distinct from body and mind</a:t>
            </a:r>
          </a:p>
          <a:p>
            <a:pPr lvl="1"/>
            <a:r>
              <a:rPr lang="en-US" dirty="0"/>
              <a:t>Permanent, continuing</a:t>
            </a:r>
          </a:p>
          <a:p>
            <a:pPr lvl="1"/>
            <a:r>
              <a:rPr lang="en-US" dirty="0"/>
              <a:t>What you </a:t>
            </a:r>
            <a:r>
              <a:rPr lang="en-US" i="1" dirty="0"/>
              <a:t>are</a:t>
            </a:r>
            <a:endParaRPr lang="en-US" dirty="0"/>
          </a:p>
          <a:p>
            <a:r>
              <a:rPr lang="en-US" dirty="0"/>
              <a:t>Some quick arguments for the reality of the ātman</a:t>
            </a:r>
          </a:p>
          <a:p>
            <a:pPr lvl="1"/>
            <a:r>
              <a:rPr lang="en-US" dirty="0"/>
              <a:t>Sensory integration</a:t>
            </a:r>
          </a:p>
          <a:p>
            <a:pPr lvl="1"/>
            <a:r>
              <a:rPr lang="en-US" dirty="0"/>
              <a:t>Memory and anticipation</a:t>
            </a:r>
          </a:p>
          <a:p>
            <a:r>
              <a:rPr lang="en-US" dirty="0"/>
              <a:t>The Christian </a:t>
            </a:r>
            <a:r>
              <a:rPr lang="en-US" i="1" dirty="0"/>
              <a:t>psyche </a:t>
            </a:r>
            <a:r>
              <a:rPr lang="en-US" dirty="0"/>
              <a:t>or soul</a:t>
            </a:r>
          </a:p>
          <a:p>
            <a:pPr lvl="1"/>
            <a:r>
              <a:rPr lang="en-US" dirty="0"/>
              <a:t>Moral center</a:t>
            </a:r>
          </a:p>
          <a:p>
            <a:pPr lvl="1"/>
            <a:r>
              <a:rPr lang="en-US" dirty="0"/>
              <a:t>Knower</a:t>
            </a:r>
          </a:p>
          <a:p>
            <a:pPr lvl="1"/>
            <a:r>
              <a:rPr lang="en-US" dirty="0"/>
              <a:t>Eternal </a:t>
            </a:r>
          </a:p>
          <a:p>
            <a:r>
              <a:rPr lang="en-US" dirty="0"/>
              <a:t>Cartesian views of the self</a:t>
            </a:r>
          </a:p>
          <a:p>
            <a:pPr lvl="1"/>
            <a:r>
              <a:rPr lang="en-US" dirty="0"/>
              <a:t>The thinking thing</a:t>
            </a:r>
          </a:p>
          <a:p>
            <a:pPr lvl="1"/>
            <a:r>
              <a:rPr lang="en-US" dirty="0"/>
              <a:t>Substantially different from the body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9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192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Persons: </a:t>
            </a:r>
            <a:br>
              <a:rPr lang="en-US" dirty="0"/>
            </a:br>
            <a:r>
              <a:rPr lang="en-US" dirty="0"/>
              <a:t>A Developmental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209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29" y="503238"/>
            <a:ext cx="7990113" cy="868362"/>
          </a:xfrm>
        </p:spPr>
        <p:txBody>
          <a:bodyPr/>
          <a:lstStyle/>
          <a:p>
            <a:r>
              <a:rPr lang="en-US" dirty="0"/>
              <a:t>Being a Person Among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Affirmation: Becoming and Being a Person Among Persons</a:t>
            </a:r>
          </a:p>
          <a:p>
            <a:pPr>
              <a:buFont typeface="+mj-lt"/>
              <a:buAutoNum type="arabicPeriod"/>
            </a:pPr>
            <a:r>
              <a:rPr lang="en-US" dirty="0"/>
              <a:t>Being in the World: Embedded, Embodied, Enacting our Personhood</a:t>
            </a:r>
          </a:p>
          <a:p>
            <a:pPr>
              <a:buFont typeface="+mj-lt"/>
              <a:buAutoNum type="arabicPeriod"/>
            </a:pPr>
            <a:r>
              <a:rPr lang="en-US" dirty="0"/>
              <a:t>Getting Over Yourself</a:t>
            </a:r>
          </a:p>
        </p:txBody>
      </p:sp>
    </p:spTree>
    <p:extLst>
      <p:ext uri="{BB962C8B-B14F-4D97-AF65-F5344CB8AC3E}">
        <p14:creationId xmlns:p14="http://schemas.microsoft.com/office/powerpoint/2010/main" val="11361749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in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Bees and Hives</a:t>
            </a:r>
          </a:p>
          <a:p>
            <a:r>
              <a:rPr lang="en-US" dirty="0"/>
              <a:t>Grownups: adult subjectivity</a:t>
            </a:r>
          </a:p>
          <a:p>
            <a:r>
              <a:rPr lang="en-US" dirty="0"/>
              <a:t>Other Minds</a:t>
            </a:r>
          </a:p>
          <a:p>
            <a:r>
              <a:rPr lang="en-US" dirty="0"/>
              <a:t>Why Care?  Persons and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178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Bees and Hives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588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Grownups: Adult Subjectivity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Minds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824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Care? Persons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198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29" y="503238"/>
            <a:ext cx="7990113" cy="868362"/>
          </a:xfrm>
        </p:spPr>
        <p:txBody>
          <a:bodyPr/>
          <a:lstStyle/>
          <a:p>
            <a:r>
              <a:rPr lang="en-US" dirty="0"/>
              <a:t>Being a Person Among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Affirmation: Becoming and Being a Person Among Persons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Being in the World: Embedded, Embodied, Enacting our Personhood</a:t>
            </a:r>
          </a:p>
          <a:p>
            <a:pPr>
              <a:buFont typeface="+mj-lt"/>
              <a:buAutoNum type="arabicPeriod"/>
            </a:pPr>
            <a:r>
              <a:rPr lang="en-US" dirty="0"/>
              <a:t>Getting Over Yourself</a:t>
            </a:r>
          </a:p>
        </p:txBody>
      </p:sp>
    </p:spTree>
    <p:extLst>
      <p:ext uri="{BB962C8B-B14F-4D97-AF65-F5344CB8AC3E}">
        <p14:creationId xmlns:p14="http://schemas.microsoft.com/office/powerpoint/2010/main" val="25032284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Over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snakes in the wall</a:t>
            </a:r>
          </a:p>
          <a:p>
            <a:r>
              <a:rPr lang="en-US" dirty="0"/>
              <a:t>The self-illusion</a:t>
            </a:r>
          </a:p>
          <a:p>
            <a:r>
              <a:rPr lang="en-US" dirty="0"/>
              <a:t>The self only gets in the way</a:t>
            </a:r>
          </a:p>
          <a:p>
            <a:r>
              <a:rPr lang="en-US" dirty="0"/>
              <a:t>Being a person is pretty cool.</a:t>
            </a:r>
          </a:p>
          <a:p>
            <a:r>
              <a:rPr lang="en-US" dirty="0"/>
              <a:t>To be conventionally real is to be real.</a:t>
            </a:r>
          </a:p>
        </p:txBody>
      </p:sp>
    </p:spTree>
    <p:extLst>
      <p:ext uri="{BB962C8B-B14F-4D97-AF65-F5344CB8AC3E}">
        <p14:creationId xmlns:p14="http://schemas.microsoft.com/office/powerpoint/2010/main" val="395830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Müller-Lyer Illusion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8686"/>
            <a:ext cx="7313613" cy="5232400"/>
          </a:xfrm>
        </p:spPr>
        <p:txBody>
          <a:bodyPr>
            <a:normAutofit/>
          </a:bodyPr>
          <a:lstStyle/>
          <a:p>
            <a:r>
              <a:rPr lang="en-US" dirty="0"/>
              <a:t>The illusion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it is an illusion</a:t>
            </a:r>
          </a:p>
          <a:p>
            <a:pPr lvl="1"/>
            <a:r>
              <a:rPr lang="en-US" dirty="0"/>
              <a:t>It exists in one way;</a:t>
            </a:r>
          </a:p>
          <a:p>
            <a:pPr lvl="1"/>
            <a:r>
              <a:rPr lang="en-US" dirty="0"/>
              <a:t>But appears in another.</a:t>
            </a:r>
          </a:p>
          <a:p>
            <a:r>
              <a:rPr lang="en-US" dirty="0"/>
              <a:t>Why knowing that it is an illusion doesn’t dispel it</a:t>
            </a:r>
          </a:p>
          <a:p>
            <a:pPr lvl="1"/>
            <a:r>
              <a:rPr lang="en-US" dirty="0"/>
              <a:t>It is perceptual, not conceptual;</a:t>
            </a:r>
          </a:p>
          <a:p>
            <a:pPr lvl="1"/>
            <a:r>
              <a:rPr lang="en-US" dirty="0"/>
              <a:t>We are </a:t>
            </a:r>
            <a:r>
              <a:rPr lang="en-US" i="1" dirty="0"/>
              <a:t>wired for it.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071" y="2084615"/>
            <a:ext cx="2451101" cy="1125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07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final word from Sandy Huntington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The finer the hair, the more important it is to split it.</a:t>
            </a:r>
          </a:p>
        </p:txBody>
      </p:sp>
    </p:spTree>
    <p:extLst>
      <p:ext uri="{BB962C8B-B14F-4D97-AF65-F5344CB8AC3E}">
        <p14:creationId xmlns:p14="http://schemas.microsoft.com/office/powerpoint/2010/main" val="4153770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29" y="503238"/>
            <a:ext cx="7990113" cy="868362"/>
          </a:xfrm>
        </p:spPr>
        <p:txBody>
          <a:bodyPr/>
          <a:lstStyle/>
          <a:p>
            <a:r>
              <a:rPr lang="en-US" dirty="0"/>
              <a:t>Being a Person Among Persons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Affirmation: Becoming and Being a Person Among Persons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Being in the World: Embedded, Embodied, Enacting our Personhood</a:t>
            </a:r>
          </a:p>
          <a:p>
            <a:pPr>
              <a:buFont typeface="+mj-lt"/>
              <a:buAutoNum type="arabicPeriod"/>
            </a:pPr>
            <a:r>
              <a:rPr lang="en-US" dirty="0">
                <a:solidFill>
                  <a:srgbClr val="3366FF"/>
                </a:solidFill>
              </a:rPr>
              <a:t>Getting Over Yourself</a:t>
            </a:r>
          </a:p>
        </p:txBody>
      </p:sp>
    </p:spTree>
    <p:extLst>
      <p:ext uri="{BB962C8B-B14F-4D97-AF65-F5344CB8AC3E}">
        <p14:creationId xmlns:p14="http://schemas.microsoft.com/office/powerpoint/2010/main" val="40856225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1494" y="1027877"/>
            <a:ext cx="6477000" cy="1914144"/>
          </a:xfrm>
        </p:spPr>
        <p:txBody>
          <a:bodyPr/>
          <a:lstStyle/>
          <a:p>
            <a:r>
              <a:rPr lang="en-US" dirty="0"/>
              <a:t>Losing yourself: How to be a Person without a 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496423"/>
            <a:ext cx="6477000" cy="2734297"/>
          </a:xfrm>
        </p:spPr>
        <p:txBody>
          <a:bodyPr/>
          <a:lstStyle/>
          <a:p>
            <a:r>
              <a:rPr lang="en-US" dirty="0"/>
              <a:t>Jay L Garfield</a:t>
            </a:r>
          </a:p>
          <a:p>
            <a:r>
              <a:rPr lang="en-US" dirty="0"/>
              <a:t>Smith College</a:t>
            </a:r>
          </a:p>
          <a:p>
            <a:r>
              <a:rPr lang="en-US" dirty="0"/>
              <a:t>Harvard Divinity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Central Institute of Higher Tibetan Studies</a:t>
            </a:r>
          </a:p>
          <a:p>
            <a:r>
              <a:rPr lang="en-US" dirty="0" smtClean="0"/>
              <a:t>University of Melbourne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7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i="1" dirty="0"/>
              <a:t>do </a:t>
            </a:r>
            <a:r>
              <a:rPr lang="en-US" dirty="0"/>
              <a:t>think you have a self!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Thought experiments, possibility, and psychology</a:t>
            </a:r>
          </a:p>
          <a:p>
            <a:r>
              <a:rPr lang="en-US" dirty="0"/>
              <a:t>First thought experiment: body swapping</a:t>
            </a:r>
          </a:p>
          <a:p>
            <a:r>
              <a:rPr lang="en-US" dirty="0"/>
              <a:t>Second thought experiment: mind swapping</a:t>
            </a:r>
          </a:p>
          <a:p>
            <a:r>
              <a:rPr lang="en-US" dirty="0"/>
              <a:t>The moral of these experiments, and Candrakīrti’s serpent</a:t>
            </a:r>
          </a:p>
          <a:p>
            <a:pPr lvl="1"/>
            <a:r>
              <a:rPr lang="en-US" dirty="0"/>
              <a:t>Candrakīrti was right:</a:t>
            </a:r>
          </a:p>
          <a:p>
            <a:pPr lvl="1"/>
            <a:r>
              <a:rPr lang="en-US" dirty="0"/>
              <a:t>The serpent is real;</a:t>
            </a:r>
          </a:p>
          <a:p>
            <a:pPr lvl="1"/>
            <a:r>
              <a:rPr lang="en-US" dirty="0"/>
              <a:t>We really do think that it is there, </a:t>
            </a:r>
            <a:r>
              <a:rPr lang="en-US" dirty="0" smtClean="0"/>
              <a:t>that there is a self, no </a:t>
            </a:r>
            <a:r>
              <a:rPr lang="en-US" dirty="0"/>
              <a:t>matter how crazy that might sound.</a:t>
            </a:r>
          </a:p>
        </p:txBody>
      </p:sp>
    </p:spTree>
    <p:extLst>
      <p:ext uri="{BB962C8B-B14F-4D97-AF65-F5344CB8AC3E}">
        <p14:creationId xmlns:p14="http://schemas.microsoft.com/office/powerpoint/2010/main" val="346975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Why </a:t>
            </a:r>
            <a:r>
              <a:rPr lang="en-US" dirty="0"/>
              <a:t>you think you have a self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kinds of self-grasping</a:t>
            </a:r>
          </a:p>
          <a:p>
            <a:pPr lvl="1"/>
            <a:r>
              <a:rPr lang="en-US" dirty="0"/>
              <a:t>Innate</a:t>
            </a:r>
          </a:p>
          <a:p>
            <a:pPr lvl="1"/>
            <a:r>
              <a:rPr lang="en-US" dirty="0"/>
              <a:t>philosophical</a:t>
            </a:r>
          </a:p>
          <a:p>
            <a:r>
              <a:rPr lang="en-US" dirty="0"/>
              <a:t>Fear of death and the urge to posit a self</a:t>
            </a:r>
          </a:p>
          <a:p>
            <a:r>
              <a:rPr lang="en-US" dirty="0"/>
              <a:t>Self and affect</a:t>
            </a:r>
          </a:p>
          <a:p>
            <a:pPr lvl="1"/>
            <a:r>
              <a:rPr lang="en-US" dirty="0"/>
              <a:t>Pride</a:t>
            </a:r>
          </a:p>
          <a:p>
            <a:pPr lvl="1"/>
            <a:r>
              <a:rPr lang="en-US" dirty="0"/>
              <a:t>Shame</a:t>
            </a:r>
          </a:p>
          <a:p>
            <a:pPr lvl="1"/>
            <a:r>
              <a:rPr lang="en-US" dirty="0"/>
              <a:t>Anger</a:t>
            </a:r>
          </a:p>
          <a:p>
            <a:pPr lvl="1"/>
            <a:r>
              <a:rPr lang="en-US" dirty="0"/>
              <a:t>Egocentric attachment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323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6760</TotalTime>
  <Words>2148</Words>
  <Application>Microsoft Macintosh PowerPoint</Application>
  <PresentationFormat>On-screen Show (4:3)</PresentationFormat>
  <Paragraphs>315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Inkwell</vt:lpstr>
      <vt:lpstr>Losing yourself: How to be a Person without a Self</vt:lpstr>
      <vt:lpstr>Four Classes</vt:lpstr>
      <vt:lpstr>Selves and Persons: Why You are a Person and not a Self</vt:lpstr>
      <vt:lpstr>Who Do you Think You Are?</vt:lpstr>
      <vt:lpstr>Snakes and Elephants</vt:lpstr>
      <vt:lpstr>Ātman, Self, and Soul</vt:lpstr>
      <vt:lpstr>The Müller-Lyer Illusion</vt:lpstr>
      <vt:lpstr>You do think you have a self!</vt:lpstr>
      <vt:lpstr>Why you think you have a self</vt:lpstr>
      <vt:lpstr>Selves and Persons: Why You are a Person and not a Self</vt:lpstr>
      <vt:lpstr>Why You Have No Self</vt:lpstr>
      <vt:lpstr>Buddhist arguments against the self</vt:lpstr>
      <vt:lpstr>Humean arguments against the Self</vt:lpstr>
      <vt:lpstr>Reflections on Hume</vt:lpstr>
      <vt:lpstr>The Self as Illusion: What the Serpent is like</vt:lpstr>
      <vt:lpstr>The Self as Illusion:  A Cascade of Illusions</vt:lpstr>
      <vt:lpstr>Selves and Persons: Why You are a Person and not a Self</vt:lpstr>
      <vt:lpstr>What Are You?</vt:lpstr>
      <vt:lpstr>Persons and Personae</vt:lpstr>
      <vt:lpstr>Persons: Literary and Living</vt:lpstr>
      <vt:lpstr>Neither Identical to  nor Different from…</vt:lpstr>
      <vt:lpstr>Selves and Persons: Why You are a Person and not a Self</vt:lpstr>
      <vt:lpstr>Losing yourself: How to be a Person without a Self</vt:lpstr>
      <vt:lpstr>Four Classes</vt:lpstr>
      <vt:lpstr>The Self Strikes Back</vt:lpstr>
      <vt:lpstr>The Transcendent Self</vt:lpstr>
      <vt:lpstr>Uddyotakara and Descartes: The Self and Consciousness</vt:lpstr>
      <vt:lpstr>Transcendental Arguments</vt:lpstr>
      <vt:lpstr>Arguments from  Synchronic Identity</vt:lpstr>
      <vt:lpstr>What is wrong with these arguments?</vt:lpstr>
      <vt:lpstr>Arguments from  Diachronic Identity</vt:lpstr>
      <vt:lpstr>The Self Strikes Back</vt:lpstr>
      <vt:lpstr>The Minimal Self</vt:lpstr>
      <vt:lpstr>Reflexive Awareness</vt:lpstr>
      <vt:lpstr>Strawson, cont.</vt:lpstr>
      <vt:lpstr>And what is wrong with this?</vt:lpstr>
      <vt:lpstr>And why is this important?</vt:lpstr>
      <vt:lpstr>Minimal Selves and For-Me-Ness</vt:lpstr>
      <vt:lpstr>Non-transitive Self-Consciousness</vt:lpstr>
      <vt:lpstr>Pre-Reflective Self-Awareness</vt:lpstr>
      <vt:lpstr>Narrative Selves</vt:lpstr>
      <vt:lpstr>The Self Strikes Back</vt:lpstr>
      <vt:lpstr>Losing yourself: How to be a Person without a Self</vt:lpstr>
      <vt:lpstr>Four Classes</vt:lpstr>
      <vt:lpstr>Skillful Living and Ethics</vt:lpstr>
      <vt:lpstr>Immersion: Selfless Spontaneity and Skillful Living</vt:lpstr>
      <vt:lpstr>Butchers and Surgeons</vt:lpstr>
      <vt:lpstr>Zen and Phenomenology</vt:lpstr>
      <vt:lpstr>Skillful Living and Ethics</vt:lpstr>
      <vt:lpstr>Ethics: Abandoning the Self  to Abandon Egoism</vt:lpstr>
      <vt:lpstr>Moral Egoism</vt:lpstr>
      <vt:lpstr>A Self-less Landscape: The Brahmavihāras</vt:lpstr>
      <vt:lpstr>Selfless Agency: Śāntideva</vt:lpstr>
      <vt:lpstr>Skillful Living and Ethics</vt:lpstr>
      <vt:lpstr>Losing yourself: How to be a Person without a Self</vt:lpstr>
      <vt:lpstr>Four Classes</vt:lpstr>
      <vt:lpstr>Being a Person Among Persons</vt:lpstr>
      <vt:lpstr>Affirmation: Becoming and Being a Person Among Persons</vt:lpstr>
      <vt:lpstr>Fact and Fiction Revisited</vt:lpstr>
      <vt:lpstr>Levels of Reality</vt:lpstr>
      <vt:lpstr>Becoming Persons:  A Developmental Perspective</vt:lpstr>
      <vt:lpstr>Being a Person Among Persons</vt:lpstr>
      <vt:lpstr>Being in the World</vt:lpstr>
      <vt:lpstr>Bees and Hives</vt:lpstr>
      <vt:lpstr>Grownups: Adult Subjectivity</vt:lpstr>
      <vt:lpstr>Other Minds</vt:lpstr>
      <vt:lpstr>Why Care? Persons and Values</vt:lpstr>
      <vt:lpstr>Being a Person Among Persons</vt:lpstr>
      <vt:lpstr>Getting Over Yourself</vt:lpstr>
      <vt:lpstr>A final word from Sandy Huntington</vt:lpstr>
      <vt:lpstr>Being a Person Among Persons</vt:lpstr>
      <vt:lpstr>Losing yourself: How to be a Person without a Self</vt:lpstr>
    </vt:vector>
  </TitlesOfParts>
  <Company>Yale-NUS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Losing yourself: How to be a Person without a Self</dc:title>
  <dc:creator>Jay Garfield</dc:creator>
  <cp:lastModifiedBy>Jay Garfield</cp:lastModifiedBy>
  <cp:revision>43</cp:revision>
  <dcterms:created xsi:type="dcterms:W3CDTF">2020-10-27T19:12:43Z</dcterms:created>
  <dcterms:modified xsi:type="dcterms:W3CDTF">2020-12-01T02:50:20Z</dcterms:modified>
</cp:coreProperties>
</file>